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BC"/>
    <a:srgbClr val="FCFCFC"/>
    <a:srgbClr val="005486"/>
    <a:srgbClr val="B2D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3114" y="-16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5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4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9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9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8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9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9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0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1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0B63-2601-4F8A-B49C-6AB56D47D158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CB8CB-557A-4878-B66F-167BB7929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399048" y="2715766"/>
            <a:ext cx="1011247" cy="864096"/>
          </a:xfrm>
          <a:prstGeom prst="rect">
            <a:avLst/>
          </a:prstGeom>
          <a:solidFill>
            <a:srgbClr val="0080B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80BC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45" b="49850"/>
          <a:stretch/>
        </p:blipFill>
        <p:spPr bwMode="auto">
          <a:xfrm>
            <a:off x="0" y="1059582"/>
            <a:ext cx="915162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92401" y="3651870"/>
            <a:ext cx="1011247" cy="864096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79106" y="2787337"/>
            <a:ext cx="1024542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Abstract </a:t>
            </a:r>
            <a: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  <a:t/>
            </a:r>
            <a:b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  <a:t>submission </a:t>
            </a:r>
            <a:b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  <a:t>deadline</a:t>
            </a:r>
            <a:endParaRPr lang="en-GB" sz="9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800" dirty="0" smtClean="0">
                <a:solidFill>
                  <a:schemeClr val="bg1"/>
                </a:solidFill>
                <a:latin typeface="Helvetica Light" pitchFamily="34" charset="0"/>
              </a:rPr>
              <a:t/>
            </a:r>
            <a:br>
              <a:rPr lang="en-GB" sz="800" dirty="0" smtClean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1050" dirty="0" smtClean="0">
                <a:solidFill>
                  <a:schemeClr val="bg1"/>
                </a:solidFill>
                <a:latin typeface="Helvetica Light" pitchFamily="34" charset="0"/>
              </a:rPr>
              <a:t>Dec. 3, </a:t>
            </a:r>
            <a:r>
              <a:rPr lang="en-GB" sz="1050" dirty="0" smtClean="0">
                <a:solidFill>
                  <a:schemeClr val="bg1"/>
                </a:solidFill>
                <a:latin typeface="Helvetica Light" pitchFamily="34" charset="0"/>
              </a:rPr>
              <a:t>2021</a:t>
            </a:r>
            <a:endParaRPr lang="en-GB" sz="1050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3721" y="968847"/>
            <a:ext cx="9144000" cy="192314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1512892" y="240987"/>
            <a:ext cx="7307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80BC"/>
                </a:solidFill>
                <a:latin typeface="Helvetica" pitchFamily="34" charset="0"/>
              </a:rPr>
              <a:t>Viruses in Health and Disease</a:t>
            </a:r>
            <a: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  <a:t/>
            </a:r>
            <a:b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March 20–22, 2022 </a:t>
            </a:r>
            <a:r>
              <a:rPr lang="en-GB" sz="1400" dirty="0" smtClean="0">
                <a:solidFill>
                  <a:srgbClr val="0080BC"/>
                </a:solidFill>
                <a:latin typeface="Helvetica Light" pitchFamily="34" charset="0"/>
              </a:rPr>
              <a:t>— </a:t>
            </a:r>
            <a:r>
              <a:rPr lang="en-GB" sz="1400" dirty="0" err="1">
                <a:solidFill>
                  <a:srgbClr val="0080BC"/>
                </a:solidFill>
                <a:latin typeface="Helvetica Light" pitchFamily="34" charset="0"/>
              </a:rPr>
              <a:t>Sitges</a:t>
            </a:r>
            <a:r>
              <a:rPr lang="en-GB" sz="1400" dirty="0">
                <a:solidFill>
                  <a:srgbClr val="0080BC"/>
                </a:solidFill>
                <a:latin typeface="Helvetica Light" pitchFamily="34" charset="0"/>
              </a:rPr>
              <a:t>, Spain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36556" y="2643758"/>
            <a:ext cx="7211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Topics</a:t>
            </a:r>
            <a:r>
              <a:rPr lang="en-GB" sz="1050" b="1" dirty="0" smtClean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:</a:t>
            </a:r>
          </a:p>
          <a:p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1) Viruses Within: defining the </a:t>
            </a:r>
            <a:r>
              <a:rPr lang="en-GB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virome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; interaction with the microbiome; endogenous retroviruses in health and disease; </a:t>
            </a:r>
            <a: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b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    tools 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and technologies</a:t>
            </a:r>
          </a:p>
          <a:p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2) Viral Pathogens: evolution, genomics, spread, prediction, and pandemic preparedness of emerging and re-emerging </a:t>
            </a:r>
            <a: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/>
            </a:r>
            <a:b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    viruses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3) Virus-Host Interaction: immunology, genetics, and host factors</a:t>
            </a:r>
          </a:p>
          <a:p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4) Viruses as Therapeutics: diagnostics, phage therapy, viral vectors, and disease therapy</a:t>
            </a:r>
          </a:p>
          <a:p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5) Targeting Viruses: Antivirals, Vaccines, Antibodies: lessons from the past; successes versus failures</a:t>
            </a:r>
            <a:endParaRPr lang="en-GB" sz="105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403648" y="203184"/>
            <a:ext cx="0" cy="622578"/>
          </a:xfrm>
          <a:prstGeom prst="line">
            <a:avLst/>
          </a:prstGeom>
          <a:ln w="19050">
            <a:solidFill>
              <a:srgbClr val="0080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0" y="2379436"/>
            <a:ext cx="9144000" cy="192314"/>
          </a:xfrm>
          <a:prstGeom prst="rect">
            <a:avLst/>
          </a:prstGeom>
          <a:solidFill>
            <a:srgbClr val="0080BC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1543426" y="4121517"/>
            <a:ext cx="338861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solidFill>
                  <a:srgbClr val="0080BC"/>
                </a:solidFill>
                <a:latin typeface="Helvetica" pitchFamily="34" charset="0"/>
                <a:cs typeface="Helvetica" panose="020B0604020202020204" pitchFamily="34" charset="0"/>
              </a:rPr>
              <a:t>Organisers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Erica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Saphire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La Jolla Institute of Immunology, USA</a:t>
            </a:r>
            <a:b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Kanta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Subbarao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Doherty Institute, Australia</a:t>
            </a:r>
            <a:endParaRPr lang="en-GB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87842" y="4137342"/>
            <a:ext cx="36766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50" b="1" dirty="0" smtClean="0">
              <a:solidFill>
                <a:srgbClr val="005C90"/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Amanda Monahan</a:t>
            </a:r>
            <a:r>
              <a:rPr lang="en-GB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Scientific Editor,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Cell Host &amp; Microbe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/>
            </a:r>
            <a:b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Sri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Narasimhan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Deputy Editor, </a:t>
            </a:r>
            <a:r>
              <a:rPr lang="en-GB" sz="105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Cell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5753" y="3723878"/>
            <a:ext cx="1024542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Helvetica Light" pitchFamily="34" charset="0"/>
              </a:rPr>
              <a:t>Early registration</a:t>
            </a:r>
            <a: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  <a:t/>
            </a:r>
            <a:b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900" dirty="0" smtClean="0">
                <a:solidFill>
                  <a:schemeClr val="bg1"/>
                </a:solidFill>
                <a:latin typeface="Helvetica Light" pitchFamily="34" charset="0"/>
              </a:rPr>
              <a:t>deadline</a:t>
            </a:r>
            <a:endParaRPr lang="en-GB" sz="9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800" dirty="0">
                <a:solidFill>
                  <a:schemeClr val="bg1"/>
                </a:solidFill>
                <a:latin typeface="Helvetica Light" pitchFamily="34" charset="0"/>
              </a:rPr>
              <a:t/>
            </a:r>
            <a:br>
              <a:rPr lang="en-GB" sz="800" dirty="0">
                <a:solidFill>
                  <a:schemeClr val="bg1"/>
                </a:solidFill>
                <a:latin typeface="Helvetica Light" pitchFamily="34" charset="0"/>
              </a:rPr>
            </a:br>
            <a:r>
              <a:rPr lang="en-GB" sz="1050" dirty="0" smtClean="0">
                <a:solidFill>
                  <a:schemeClr val="bg1"/>
                </a:solidFill>
                <a:latin typeface="Helvetica Light" pitchFamily="34" charset="0"/>
              </a:rPr>
              <a:t>Jan. 14, </a:t>
            </a:r>
            <a:r>
              <a:rPr lang="en-GB" sz="1050" dirty="0">
                <a:solidFill>
                  <a:schemeClr val="bg1"/>
                </a:solidFill>
                <a:latin typeface="Helvetica Light" pitchFamily="34" charset="0"/>
              </a:rPr>
              <a:t>2021</a:t>
            </a:r>
          </a:p>
        </p:txBody>
      </p:sp>
      <p:pic>
        <p:nvPicPr>
          <p:cNvPr id="1026" name="Picture 2" descr="T:\symposia\2021 new logo\Cell_Symposia_AllLogos\Cell_Symposia_Logo_Stacked\Cell_Symposia_Stacked_Blue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48" y="236085"/>
            <a:ext cx="785314" cy="5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11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9298</TotalTime>
  <Words>52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Reed Elsevier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Neil</cp:lastModifiedBy>
  <cp:revision>147</cp:revision>
  <dcterms:created xsi:type="dcterms:W3CDTF">2013-12-03T09:27:09Z</dcterms:created>
  <dcterms:modified xsi:type="dcterms:W3CDTF">2021-04-21T14:21:15Z</dcterms:modified>
</cp:coreProperties>
</file>