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07DBC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24"/>
    <p:restoredTop sz="93356" autoAdjust="0"/>
  </p:normalViewPr>
  <p:slideViewPr>
    <p:cSldViewPr snapToGrid="0">
      <p:cViewPr varScale="1">
        <p:scale>
          <a:sx n="118" d="100"/>
          <a:sy n="118" d="100"/>
        </p:scale>
        <p:origin x="1280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2"/>
            <a:ext cx="12191998" cy="384629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81600" y="6506576"/>
            <a:ext cx="8067306" cy="3514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Helvetica Light" pitchFamily="34" charset="0"/>
              </a:rPr>
              <a:t>cell-</a:t>
            </a:r>
            <a:r>
              <a:rPr lang="en-GB" sz="1200" b="1" dirty="0" err="1">
                <a:solidFill>
                  <a:schemeClr val="bg1"/>
                </a:solidFill>
                <a:latin typeface="Helvetica Light" pitchFamily="34" charset="0"/>
              </a:rPr>
              <a:t>symposia.com</a:t>
            </a:r>
            <a:r>
              <a:rPr lang="en-GB" sz="1200" b="1" dirty="0">
                <a:solidFill>
                  <a:schemeClr val="bg1"/>
                </a:solidFill>
                <a:latin typeface="Helvetica Light" pitchFamily="34" charset="0"/>
              </a:rPr>
              <a:t>/neuroimmunology-2025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599" y="3429000"/>
            <a:ext cx="2219325" cy="1404000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7030" y="3716151"/>
            <a:ext cx="1937659" cy="8296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Extended abstract submission deadline: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May 23,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5894" y="315628"/>
            <a:ext cx="705450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3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Neuro-immune axis: Charting the periphery</a:t>
            </a:r>
          </a:p>
          <a:p>
            <a:pPr>
              <a:spcAft>
                <a:spcPts val="300"/>
              </a:spcAft>
            </a:pPr>
            <a:r>
              <a:rPr lang="en-GB" sz="1400" dirty="0">
                <a:solidFill>
                  <a:srgbClr val="172B4D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partnership with the Allen Discovery </a:t>
            </a:r>
            <a:r>
              <a:rPr lang="en-GB" sz="1400" dirty="0" err="1">
                <a:solidFill>
                  <a:srgbClr val="172B4D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Center</a:t>
            </a:r>
            <a:r>
              <a:rPr lang="en-GB" sz="1400" dirty="0">
                <a:solidFill>
                  <a:srgbClr val="172B4D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for Neuroimmune Interactions</a:t>
            </a:r>
            <a:endParaRPr lang="en-GB" sz="1400" b="1" dirty="0">
              <a:solidFill>
                <a:srgbClr val="007DB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September 7–9, 2025 </a:t>
            </a:r>
            <a:r>
              <a:rPr lang="en-GB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– New York, NY, USA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399" y="3607416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59AF969-B793-4A02-CD76-F2A9B3EE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600" y="387393"/>
            <a:ext cx="1024715" cy="7777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1270FB-BACA-BF9E-7433-D63731AF05EB}"/>
              </a:ext>
            </a:extLst>
          </p:cNvPr>
          <p:cNvCxnSpPr/>
          <p:nvPr/>
        </p:nvCxnSpPr>
        <p:spPr>
          <a:xfrm>
            <a:off x="4500294" y="248133"/>
            <a:ext cx="0" cy="10040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CD32EB6A-C882-34DF-CFE4-DAFA9DF0F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1915" y="392444"/>
            <a:ext cx="2582779" cy="715427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AA9C760-853A-E3E0-BD2C-AFB83431F0A7}"/>
              </a:ext>
            </a:extLst>
          </p:cNvPr>
          <p:cNvGrpSpPr/>
          <p:nvPr/>
        </p:nvGrpSpPr>
        <p:grpSpPr>
          <a:xfrm>
            <a:off x="2918631" y="3436006"/>
            <a:ext cx="9359853" cy="2859483"/>
            <a:chOff x="2589411" y="3461172"/>
            <a:chExt cx="6566163" cy="285948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BD841A-53D6-C134-9B7C-2A5533754AC0}"/>
                </a:ext>
              </a:extLst>
            </p:cNvPr>
            <p:cNvSpPr txBox="1"/>
            <p:nvPr/>
          </p:nvSpPr>
          <p:spPr>
            <a:xfrm>
              <a:off x="2589411" y="3461172"/>
              <a:ext cx="6566163" cy="384629"/>
            </a:xfrm>
            <a:prstGeom prst="rect">
              <a:avLst/>
            </a:prstGeom>
            <a:noFill/>
          </p:spPr>
          <p:txBody>
            <a:bodyPr wrap="square" lIns="0" tIns="0" rIns="0" bIns="0" numCol="3" rtlCol="0" anchor="t">
              <a:noAutofit/>
            </a:bodyPr>
            <a:lstStyle/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Keynote speakers: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David Julius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USA</a:t>
              </a:r>
            </a:p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5C9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Susan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Kaech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USA</a:t>
              </a:r>
              <a:endParaRPr lang="en-GB" sz="11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7A77B4-A254-DC82-1523-C3C50EAB5E16}"/>
                </a:ext>
              </a:extLst>
            </p:cNvPr>
            <p:cNvSpPr txBox="1"/>
            <p:nvPr/>
          </p:nvSpPr>
          <p:spPr>
            <a:xfrm>
              <a:off x="2589411" y="3972144"/>
              <a:ext cx="5759654" cy="1386718"/>
            </a:xfrm>
            <a:prstGeom prst="rect">
              <a:avLst/>
            </a:prstGeom>
            <a:noFill/>
          </p:spPr>
          <p:txBody>
            <a:bodyPr wrap="square" lIns="0" tIns="0" rIns="0" bIns="0" numCol="3" rtlCol="0" anchor="t">
              <a:noAutofit/>
            </a:bodyPr>
            <a:lstStyle/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Speakers:</a:t>
              </a:r>
            </a:p>
            <a:p>
              <a:pPr>
                <a:spcAft>
                  <a:spcPts val="300"/>
                </a:spcAft>
              </a:pP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Isaac Chiu,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Ana Domingos,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UK</a:t>
              </a:r>
              <a:b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Ananda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Goldrath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Ruaidhri Jackson,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Jony Kipnis,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Vijay Kuchroo, </a:t>
              </a:r>
              <a:r>
                <a:rPr lang="en-GB" sz="11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Qiufu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Ma,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China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Kara Marshall,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>
                <a:spcAft>
                  <a:spcPts val="300"/>
                </a:spcAft>
              </a:pP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>
                <a:spcAft>
                  <a:spcPts val="300"/>
                </a:spcAft>
              </a:pP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Ruslan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Medzhitov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Daniel </a:t>
              </a:r>
              <a:r>
                <a:rPr lang="en-GB" sz="1100" b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Mucida</a:t>
              </a: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Francesca  Odoardi,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Germany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Meenakshi Rao,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Asya Rolls,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Israel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Xin Sun,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Peng Shi,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China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>
                <a:spcAft>
                  <a:spcPts val="300"/>
                </a:spcAft>
              </a:pP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Sebastien Talbot,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Canada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Kevin Tracey,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  <a:b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Shannon Turley,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Henrique Veiga Fernandes,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Portugal</a:t>
              </a:r>
              <a:endPara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7C1008-3D1E-6F87-9EEC-4FDD81449544}"/>
                </a:ext>
              </a:extLst>
            </p:cNvPr>
            <p:cNvSpPr txBox="1"/>
            <p:nvPr/>
          </p:nvSpPr>
          <p:spPr>
            <a:xfrm>
              <a:off x="2589411" y="5462370"/>
              <a:ext cx="6566163" cy="858285"/>
            </a:xfrm>
            <a:prstGeom prst="rect">
              <a:avLst/>
            </a:prstGeom>
            <a:noFill/>
          </p:spPr>
          <p:txBody>
            <a:bodyPr wrap="square" lIns="0" tIns="0" rIns="0" bIns="0" numCol="1" rtlCol="0" anchor="t">
              <a:noAutofit/>
            </a:bodyPr>
            <a:lstStyle/>
            <a:p>
              <a:pPr>
                <a:spcAft>
                  <a:spcPts val="300"/>
                </a:spcAft>
              </a:pPr>
              <a:r>
                <a:rPr lang="en-GB" sz="1100" b="1" dirty="0">
                  <a:solidFill>
                    <a:srgbClr val="007DB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Organizers: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David Artis,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Weill Cornell Medicine, Cornell University, New York, 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Brian Kim,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Icahn School of Medicine at Mount Sinai, USA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Kavitha Scranton,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Senior scientific editor, </a:t>
              </a:r>
              <a:r>
                <a:rPr lang="en-GB" sz="1100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Immunity</a:t>
              </a:r>
            </a:p>
            <a:p>
              <a:r>
                <a:rPr lang="en-GB" sz="11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Bennie Babayan, 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Senior scientific editor, </a:t>
              </a:r>
              <a:r>
                <a:rPr lang="en-GB" sz="1100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Neuron</a:t>
              </a:r>
              <a:r>
                <a:rPr lang="en-GB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 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E357A6F-1930-F562-61D6-FFE41249F512}"/>
              </a:ext>
            </a:extLst>
          </p:cNvPr>
          <p:cNvSpPr txBox="1"/>
          <p:nvPr/>
        </p:nvSpPr>
        <p:spPr>
          <a:xfrm>
            <a:off x="8337397" y="6489973"/>
            <a:ext cx="3473002" cy="3514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1200" dirty="0" err="1">
                <a:solidFill>
                  <a:schemeClr val="bg1"/>
                </a:solidFill>
                <a:latin typeface="Helvetica Light" pitchFamily="34" charset="0"/>
              </a:rPr>
              <a:t>cell.com</a:t>
            </a:r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/symposia</a:t>
            </a:r>
            <a:endParaRPr lang="en-GB" sz="1200" b="1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FDBC4B-FDED-63F1-4711-D0EE3C9AB5D9}"/>
              </a:ext>
            </a:extLst>
          </p:cNvPr>
          <p:cNvSpPr/>
          <p:nvPr/>
        </p:nvSpPr>
        <p:spPr>
          <a:xfrm>
            <a:off x="381600" y="4891489"/>
            <a:ext cx="2219324" cy="1404000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A0C6E-C75B-5370-2EB1-5E61035FF4D0}"/>
              </a:ext>
            </a:extLst>
          </p:cNvPr>
          <p:cNvSpPr txBox="1"/>
          <p:nvPr/>
        </p:nvSpPr>
        <p:spPr>
          <a:xfrm>
            <a:off x="537030" y="5200954"/>
            <a:ext cx="1913512" cy="7850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June 27, 2025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6EFA40-E0E8-C512-501D-C60028CBC06B}"/>
              </a:ext>
            </a:extLst>
          </p:cNvPr>
          <p:cNvGrpSpPr/>
          <p:nvPr/>
        </p:nvGrpSpPr>
        <p:grpSpPr>
          <a:xfrm>
            <a:off x="0" y="1423239"/>
            <a:ext cx="12192000" cy="1807582"/>
            <a:chOff x="0" y="1366338"/>
            <a:chExt cx="12192000" cy="1807582"/>
          </a:xfrm>
        </p:grpSpPr>
        <p:sp>
          <p:nvSpPr>
            <p:cNvPr id="10" name="Rectangle 9"/>
            <p:cNvSpPr/>
            <p:nvPr/>
          </p:nvSpPr>
          <p:spPr>
            <a:xfrm>
              <a:off x="0" y="1366338"/>
              <a:ext cx="12192000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516746" y="3018965"/>
              <a:ext cx="9144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960" b="32246"/>
            <a:stretch/>
          </p:blipFill>
          <p:spPr>
            <a:xfrm>
              <a:off x="0" y="1511495"/>
              <a:ext cx="12191999" cy="1552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F23429-E7FA-E0AE-DF20-D3797B0BD8CF}"/>
                </a:ext>
              </a:extLst>
            </p:cNvPr>
            <p:cNvSpPr/>
            <p:nvPr/>
          </p:nvSpPr>
          <p:spPr>
            <a:xfrm>
              <a:off x="0" y="3047920"/>
              <a:ext cx="12191999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979369D-8139-3E19-5FA7-E00A741C3DD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502134"/>
              <a:ext cx="121919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68F784-2D18-1A8D-522D-75CFF699577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038558"/>
              <a:ext cx="1219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F2402C62-D28A-6642-44CA-CE0F6E92C5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995" t="1685" r="4187" b="5371"/>
          <a:stretch/>
        </p:blipFill>
        <p:spPr>
          <a:xfrm>
            <a:off x="10558113" y="5216096"/>
            <a:ext cx="125228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206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 Light</vt:lpstr>
      <vt:lpstr>Helvetica Neue</vt:lpstr>
      <vt:lpstr>Helvetica Neue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Neil Coleman</cp:lastModifiedBy>
  <cp:revision>74</cp:revision>
  <dcterms:created xsi:type="dcterms:W3CDTF">2014-01-17T12:04:21Z</dcterms:created>
  <dcterms:modified xsi:type="dcterms:W3CDTF">2025-04-15T11:41:51Z</dcterms:modified>
</cp:coreProperties>
</file>